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Playfair Displ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Pacifico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6484B98-4A98-45D3-8057-5AF3FE8D8B09}">
  <a:tblStyle styleId="{06484B98-4A98-45D3-8057-5AF3FE8D8B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PlayfairDisplay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46" Type="http://schemas.openxmlformats.org/officeDocument/2006/relationships/font" Target="fonts/Pacifico-regular.fntdata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layfairDisplay-bold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two pictures in this slide show the difference between content-based filtering and collaborative filtering. The difference between Memory-based and Model-based in the last slide.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Relationship Id="rId8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ftp/arxiv/papers/1503/1503.07475.pdf" TargetMode="External"/><Relationship Id="rId4" Type="http://schemas.openxmlformats.org/officeDocument/2006/relationships/hyperlink" Target="http://www.bigdatafinance.tw/index.php/379-2017-05-10-08-05-49" TargetMode="External"/><Relationship Id="rId11" Type="http://schemas.openxmlformats.org/officeDocument/2006/relationships/hyperlink" Target="http://dsec.pku.edu.cn/~jinlong/publication/wjlthesisppt.pdf" TargetMode="External"/><Relationship Id="rId10" Type="http://schemas.openxmlformats.org/officeDocument/2006/relationships/hyperlink" Target="http://augus-blog.logdown.com/posts/143404-mahout-tutor-1" TargetMode="External"/><Relationship Id="rId9" Type="http://schemas.openxmlformats.org/officeDocument/2006/relationships/hyperlink" Target="http://www.ideal.ece.utexas.edu/seminar/LatentFactorModels.pdf" TargetMode="External"/><Relationship Id="rId5" Type="http://schemas.openxmlformats.org/officeDocument/2006/relationships/hyperlink" Target="http://dsec.pku.edu.cn/~jinlong/publication/wjlthesisppt.pdf" TargetMode="External"/><Relationship Id="rId6" Type="http://schemas.openxmlformats.org/officeDocument/2006/relationships/hyperlink" Target="http://dsec.pku.edu.cn/~jinlong/publication/wjlthesisppt.pdf" TargetMode="External"/><Relationship Id="rId7" Type="http://schemas.openxmlformats.org/officeDocument/2006/relationships/hyperlink" Target="http://augus-blog.logdown.com/posts/143404-mahout-tutor-1" TargetMode="External"/><Relationship Id="rId8" Type="http://schemas.openxmlformats.org/officeDocument/2006/relationships/hyperlink" Target="https://www.quora.com/What-is-the-difference-between-content-based-filtering-and-collaborative-filte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coursera.org/learn/machine-learning" TargetMode="External"/><Relationship Id="rId4" Type="http://schemas.openxmlformats.org/officeDocument/2006/relationships/hyperlink" Target="https://hackernoon.com/introduction-to-recommender-system-part-1-collaborative-filtering-singular-value-decomposition-44c9659c5e75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(</a:t>
            </a:r>
            <a:r>
              <a:rPr lang="en" sz="1400">
                <a:solidFill>
                  <a:srgbClr val="FFFFFF"/>
                </a:solidFill>
              </a:rPr>
              <a:t>Latent Factor Models)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Loading Data (1)</a:t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81057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Loading Data (2)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53100" y="1152475"/>
            <a:ext cx="4279200" cy="34164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 = </a:t>
            </a:r>
            <a:r>
              <a:rPr lang="en">
                <a:latin typeface="Pacifico"/>
                <a:ea typeface="Pacifico"/>
                <a:cs typeface="Pacifico"/>
                <a:sym typeface="Pacifico"/>
              </a:rPr>
              <a:t>R</a:t>
            </a:r>
            <a:r>
              <a:rPr lang="en"/>
              <a:t>(943x1682) {0, 1, 2, 3, 4, 5}</a:t>
            </a:r>
            <a:endParaRPr/>
          </a:p>
          <a:p>
            <a:pPr indent="45720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Users Preference on the Movies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 = </a:t>
            </a:r>
            <a:r>
              <a:rPr lang="en">
                <a:latin typeface="Pacifico"/>
                <a:ea typeface="Pacifico"/>
                <a:cs typeface="Pacifico"/>
                <a:sym typeface="Pacifico"/>
              </a:rPr>
              <a:t>R</a:t>
            </a:r>
            <a:r>
              <a:rPr lang="en"/>
              <a:t>(943x1682) {0, 1}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Whether Users rated the Movies</a:t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86715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Data Pre-processing (1)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793250" y="1152475"/>
            <a:ext cx="403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Shortlist the top 100 movies with the most rating activities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Movies are from 60’s to 90’s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442912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Data Pre-processing (2)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823275" y="1152475"/>
            <a:ext cx="400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an average score for movies that have not been seen or rated by users.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Ymean is the mean for each movies</a:t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00" y="1152475"/>
            <a:ext cx="44386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Parameters Initiation</a:t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969550" y="1152475"/>
            <a:ext cx="29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don’t have to know in advance what the 3 latent factors are.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Theta.dot(X.T) = Y_hat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7063"/>
            <a:ext cx="56578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The Cost Function</a:t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8580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SciPy Optimizer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6294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450" y="3654475"/>
            <a:ext cx="33718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Latent Factors Analysis</a:t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63"/>
            <a:ext cx="79533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4553100" y="1152475"/>
            <a:ext cx="42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Types have High Score?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Criminals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</a:t>
            </a:r>
            <a:r>
              <a:rPr lang="en"/>
              <a:t>iolence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Drugs Taking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Latent Factors (1)</a:t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2000"/>
            <a:ext cx="1295075" cy="19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225" y="1163325"/>
            <a:ext cx="1295075" cy="191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3300" y="1172000"/>
            <a:ext cx="1295075" cy="19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053150"/>
            <a:ext cx="1354616" cy="19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8225" y="3053138"/>
            <a:ext cx="1295075" cy="195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23300" y="3081325"/>
            <a:ext cx="1295075" cy="19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Latent Factors (2)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4573100" y="1152475"/>
            <a:ext cx="425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Types have High Score?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Feminanine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Romance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Musical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264400" cy="191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100" y="1152162"/>
            <a:ext cx="1343410" cy="1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9500" y="1147688"/>
            <a:ext cx="1295075" cy="19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500" y="3082100"/>
            <a:ext cx="1295075" cy="19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088575"/>
            <a:ext cx="1264400" cy="19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0263" y="3059300"/>
            <a:ext cx="1295075" cy="195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 of Recommender System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Formulation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Latent Factors Model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Demonstration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Latent Factors (3)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4573100" y="1152475"/>
            <a:ext cx="425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Types have High Score?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Commercial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Sci-fi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Action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271350" cy="18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17600"/>
            <a:ext cx="1305375" cy="193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3049" y="1152475"/>
            <a:ext cx="1305375" cy="18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5400" y="1174225"/>
            <a:ext cx="1305375" cy="18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3050" y="2995975"/>
            <a:ext cx="1325068" cy="19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5550" y="2981425"/>
            <a:ext cx="1325075" cy="19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Movies Recommendation</a:t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6265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5913" y="2574088"/>
            <a:ext cx="147637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9600" y="2576476"/>
            <a:ext cx="1476375" cy="221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Movies Recommendation</a:t>
            </a:r>
            <a:endParaRPr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5626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40050"/>
            <a:ext cx="1565557" cy="2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253" y="2640050"/>
            <a:ext cx="1508050" cy="226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5300" y="2640050"/>
            <a:ext cx="1508038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3350" y="2640050"/>
            <a:ext cx="146685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1400" y="2678950"/>
            <a:ext cx="1626312" cy="21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presentation, these should be your takeaways: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an idea in the big picture of collaborative filtering.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/>
              <a:t>concepts of latent factors </a:t>
            </a:r>
            <a:r>
              <a:rPr lang="en"/>
              <a:t>method in collaborative filtering.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Acknowledged how to apply collaborative filtering to recommend movies.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the External Resources</a:t>
            </a:r>
            <a:endParaRPr/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Youtube</a:t>
            </a:r>
            <a:endParaRPr b="1"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https://youtu.be/w2QQPuzeqmI</a:t>
            </a:r>
            <a:endParaRPr/>
          </a:p>
        </p:txBody>
      </p:sp>
      <p:sp>
        <p:nvSpPr>
          <p:cNvPr id="246" name="Shape 2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GitHub</a:t>
            </a:r>
            <a:endParaRPr b="1"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https://github.com/kenchan0824/hku-comp7404-project</a:t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025" y="1861400"/>
            <a:ext cx="19526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425" y="1904263"/>
            <a:ext cx="18764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(1)</a:t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https://arxiv.org/ftp/arxiv/papers/1503/1503.07475.pdf</a:t>
            </a:r>
            <a:r>
              <a:rPr lang="en" sz="1400"/>
              <a:t> 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http://www.bigdatafinance.tw/index.php/379-2017-05-10-08-05-49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ttp://dsec.pku.edu.cn/~jinlong/publication/wjlthesisppt.pdf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http://augus-blog.logdown.com/posts/143404-mahout-tutor-1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hlinkClick r:id="rId8"/>
              </a:rPr>
              <a:t>https://www.quora.com/What-is-the-difference-between-content-based-filtering-and-collaborative-filtering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9"/>
              </a:rPr>
              <a:t>http://www.ideal.ece.utexas.edu/seminar/LatentFactorModels.pdf</a:t>
            </a:r>
            <a:r>
              <a:rPr lang="en" sz="1400">
                <a:solidFill>
                  <a:srgbClr val="5E696C"/>
                </a:solidFill>
              </a:rPr>
              <a:t> </a:t>
            </a:r>
            <a:endParaRPr sz="1400">
              <a:solidFill>
                <a:srgbClr val="5E696C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E696C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chemeClr val="hlink"/>
              </a:solidFill>
              <a:hlinkClick r:id="rId10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uFill>
                <a:noFill/>
              </a:uFill>
              <a:hlinkClick r:id="rId11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(2)</a:t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hlinkClick r:id="rId3"/>
              </a:rPr>
              <a:t>https://www.coursera.org/learn/machine-learning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https://hackernoon.com/introduction-to-recommender-system-part-1-collaborative-filtering-singular-value-decomposition-44c9659c5e75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Content-based Filtering Example</a:t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017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items that are interested to the user having similar features/characteristics to those items that have scored high by the user in the past</a:t>
            </a:r>
            <a:br>
              <a:rPr lang="en"/>
            </a:b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Calculate the </a:t>
            </a:r>
            <a:r>
              <a:rPr b="1" lang="en"/>
              <a:t>similarity </a:t>
            </a:r>
            <a:r>
              <a:rPr lang="en"/>
              <a:t>between different items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 the item (item Y) having highest similarity to the previous scored high item to the customer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2" name="Shape 272"/>
          <p:cNvGraphicFramePr/>
          <p:nvPr/>
        </p:nvGraphicFramePr>
        <p:xfrm>
          <a:off x="1325938" y="2031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{06484B98-4A98-45D3-8057-5AF3FE8D8B09}</a:tableStyleId>
              </a:tblPr>
              <a:tblGrid>
                <a:gridCol w="1298425"/>
                <a:gridCol w="1298425"/>
                <a:gridCol w="1298425"/>
                <a:gridCol w="1298425"/>
                <a:gridCol w="1298425"/>
              </a:tblGrid>
              <a:tr h="2689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85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 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85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 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85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 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85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 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</a:t>
            </a:r>
            <a:endParaRPr/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calculate the cosine value of the angle between two vectors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Cosine value = 0 ⇒ angle between two vectors = 0 ⇒ same scoring pattern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Cosine value = 1 ⇒ angle between two vectors = 180 degree ⇒ different scoring pattern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ways to calculate the similarity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Pearson correlation coefficient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K-nearest neighbor (KNN)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Restricted Boltzmann machine (RBM)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Matrix factorization model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Fuzzy K-means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375" y="2158275"/>
            <a:ext cx="2995224" cy="2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</a:t>
            </a:r>
            <a:r>
              <a:rPr lang="en"/>
              <a:t> System</a:t>
            </a:r>
            <a:endParaRPr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Predicting “preference” between user and item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Online shop (Amazon, Taobao), Netflix, Facebook, Twitter</a:t>
            </a: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75" y="2394525"/>
            <a:ext cx="6919903" cy="209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200" y="2083075"/>
            <a:ext cx="4407699" cy="27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Memory-based vs Model-based</a:t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0" l="3349" r="52170" t="15718"/>
          <a:stretch/>
        </p:blipFill>
        <p:spPr>
          <a:xfrm>
            <a:off x="141875" y="943550"/>
            <a:ext cx="3249301" cy="40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b="5697" l="50482" r="0" t="15717"/>
          <a:stretch/>
        </p:blipFill>
        <p:spPr>
          <a:xfrm>
            <a:off x="3391175" y="1050875"/>
            <a:ext cx="3689125" cy="38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 (CF)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1096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Advantages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Making use of other users’ experience can speed up the learning process.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 items based on other users’ preference. Potential interest can be discovered.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Complicated concept like personal taste can be explored.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 (CF)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Cold start (new user and new item)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Sparsity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required calculation time increase as the number of users in the system increase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bias but high variance compare to content-based filter ⇒ suspicious to overfitting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pproaches to Recommender System</a:t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Content-based Filtering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</a:t>
            </a:r>
            <a:r>
              <a:rPr b="1" lang="en"/>
              <a:t>feature </a:t>
            </a:r>
            <a:r>
              <a:rPr lang="en"/>
              <a:t>of user or item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Collaborative Filtering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</a:t>
            </a:r>
            <a:r>
              <a:rPr b="1" lang="en"/>
              <a:t>behaviour </a:t>
            </a:r>
            <a:r>
              <a:rPr lang="en"/>
              <a:t>of user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NOT need to have feature of user or item</a:t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800" y="2830225"/>
            <a:ext cx="2945825" cy="20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648" y="2830225"/>
            <a:ext cx="3445677" cy="20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675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 (CF)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575" y="2659500"/>
            <a:ext cx="4521774" cy="23766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Memory-Based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Item-based: similarity among item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User-based: similarity among user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Model-Based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Latent Factor Models (Matrix Factorization)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Clustering Models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Bayesian Network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Principal Component Analysis (PCA)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Hybrid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Combination of memory-based and model-based</a:t>
            </a:r>
            <a:endParaRPr sz="1400"/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10706" l="0" r="0" t="0"/>
          <a:stretch/>
        </p:blipFill>
        <p:spPr>
          <a:xfrm>
            <a:off x="6401434" y="79300"/>
            <a:ext cx="2308216" cy="22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261375" y="853550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illustration, we will use movie recommendation system as an example.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there are only m customers and n movies: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Question? How to fill the missing data and make recommendation to the user using latent factor model?</a:t>
            </a:r>
            <a:endParaRPr/>
          </a:p>
        </p:txBody>
      </p:sp>
      <p:graphicFrame>
        <p:nvGraphicFramePr>
          <p:cNvPr id="97" name="Shape 97"/>
          <p:cNvGraphicFramePr/>
          <p:nvPr/>
        </p:nvGraphicFramePr>
        <p:xfrm>
          <a:off x="952500" y="170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{06484B98-4A98-45D3-8057-5AF3FE8D8B09}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Movie 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Movie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Movie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Movie 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Factor Model (Matrix Factorization)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each user/item as a vector of latent (hidden) factors (k)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m: number of users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n: number of movies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k: number of latent factors, where k &lt;&lt; m, 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rating matrix Y can be approximate as: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25562"/>
          <a:stretch/>
        </p:blipFill>
        <p:spPr>
          <a:xfrm>
            <a:off x="1790600" y="2721550"/>
            <a:ext cx="4940899" cy="20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075" y="2229250"/>
            <a:ext cx="1935050" cy="3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Factor Model (Matrix Factorization)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1" name="Shape 111"/>
          <p:cNvGraphicFramePr/>
          <p:nvPr/>
        </p:nvGraphicFramePr>
        <p:xfrm>
          <a:off x="881050" y="118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{06484B98-4A98-45D3-8057-5AF3FE8D8B09}</a:tableStyleId>
              </a:tblPr>
              <a:tblGrid>
                <a:gridCol w="3619500"/>
                <a:gridCol w="3619500"/>
              </a:tblGrid>
              <a:tr h="24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 of users</a:t>
                      </a:r>
                      <a:endParaRPr sz="1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74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 of movies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81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True rating matrix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 (m x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1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Predicted rating matrix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Y_hat (m x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7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 of latent factors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9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User factor matrix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Theta (m x k)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74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Movie factor matrix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 (n x k)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Factor Model (Matrix Factorization)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1: Randomly initialize the parameters Theta and X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2: Calculate the prediction Y_hat by compute the dot product of Theta and the transpose of X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3: Define a cost function based on the difference between Y and Y_hat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4: Minimize the cost function using gradient descent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5: Make recommendation to the users using the prediction matrix Y_hat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550" y="1855925"/>
            <a:ext cx="108925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000" y="2527675"/>
            <a:ext cx="6093925" cy="9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